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8"/>
  </p:notesMasterIdLst>
  <p:sldIdLst>
    <p:sldId id="256" r:id="rId2"/>
    <p:sldId id="320" r:id="rId3"/>
    <p:sldId id="304" r:id="rId4"/>
    <p:sldId id="32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459" r:id="rId21"/>
    <p:sldId id="460" r:id="rId22"/>
    <p:sldId id="461" r:id="rId23"/>
    <p:sldId id="465" r:id="rId24"/>
    <p:sldId id="464" r:id="rId25"/>
    <p:sldId id="466" r:id="rId26"/>
    <p:sldId id="397" r:id="rId27"/>
    <p:sldId id="398" r:id="rId28"/>
    <p:sldId id="426" r:id="rId29"/>
    <p:sldId id="448" r:id="rId30"/>
    <p:sldId id="411" r:id="rId31"/>
    <p:sldId id="412" r:id="rId32"/>
    <p:sldId id="413" r:id="rId33"/>
    <p:sldId id="414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10" r:id="rId44"/>
    <p:sldId id="428" r:id="rId45"/>
    <p:sldId id="456" r:id="rId46"/>
    <p:sldId id="452" r:id="rId47"/>
    <p:sldId id="431" r:id="rId48"/>
    <p:sldId id="433" r:id="rId49"/>
    <p:sldId id="457" r:id="rId50"/>
    <p:sldId id="427" r:id="rId51"/>
    <p:sldId id="458" r:id="rId52"/>
    <p:sldId id="436" r:id="rId53"/>
    <p:sldId id="455" r:id="rId54"/>
    <p:sldId id="447" r:id="rId55"/>
    <p:sldId id="449" r:id="rId56"/>
    <p:sldId id="302" r:id="rId5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111" autoAdjust="0"/>
  </p:normalViewPr>
  <p:slideViewPr>
    <p:cSldViewPr snapToGrid="0" snapToObjects="1">
      <p:cViewPr varScale="1">
        <p:scale>
          <a:sx n="102" d="100"/>
          <a:sy n="102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03 – 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Addition &amp;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“Lowest” priority in the order of operations</a:t>
            </a:r>
          </a:p>
          <a:p>
            <a:r>
              <a:rPr lang="en-US" dirty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cash = cash - bills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(5 + 7) /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((2 + 4) * 5) / (9 - 6) 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28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26364"/>
            <a:ext cx="8686800" cy="1143000"/>
          </a:xfrm>
        </p:spPr>
        <p:txBody>
          <a:bodyPr/>
          <a:lstStyle/>
          <a:p>
            <a:r>
              <a:rPr lang="en-US" dirty="0"/>
              <a:t>Operators – Multiplication &amp;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priority in the order of operations </a:t>
            </a:r>
            <a:br>
              <a:rPr lang="en-US" dirty="0"/>
            </a:br>
            <a:r>
              <a:rPr lang="en-US" dirty="0"/>
              <a:t>than addition and subtraction</a:t>
            </a:r>
          </a:p>
          <a:p>
            <a:r>
              <a:rPr lang="en-US" dirty="0"/>
              <a:t>Function as they normally do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tax = subtotal * 0.06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area = PI * (radius * radius)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totalDays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hours / 24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95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Integer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6168" cy="4156799"/>
          </a:xfrm>
        </p:spPr>
        <p:txBody>
          <a:bodyPr/>
          <a:lstStyle/>
          <a:p>
            <a:r>
              <a:rPr lang="en-US" dirty="0"/>
              <a:t>Reminder: integers (or </a:t>
            </a:r>
            <a:r>
              <a:rPr lang="en-US" dirty="0" err="1"/>
              <a:t>ints</a:t>
            </a:r>
            <a:r>
              <a:rPr lang="en-US" dirty="0"/>
              <a:t>) are </a:t>
            </a:r>
            <a:r>
              <a:rPr lang="en-US" b="1" dirty="0"/>
              <a:t>whole numbers</a:t>
            </a:r>
          </a:p>
          <a:p>
            <a:pPr lvl="1"/>
            <a:r>
              <a:rPr lang="en-US" sz="3200" dirty="0"/>
              <a:t>What do you think integer division is?</a:t>
            </a:r>
          </a:p>
          <a:p>
            <a:pPr lvl="3"/>
            <a:endParaRPr lang="en-US" dirty="0"/>
          </a:p>
          <a:p>
            <a:r>
              <a:rPr lang="en-US" dirty="0"/>
              <a:t>Remember division in grade school?</a:t>
            </a:r>
          </a:p>
          <a:p>
            <a:pPr lvl="3"/>
            <a:endParaRPr lang="en-US" dirty="0"/>
          </a:p>
          <a:p>
            <a:r>
              <a:rPr lang="en-US" dirty="0"/>
              <a:t>Integer division is</a:t>
            </a:r>
          </a:p>
          <a:p>
            <a:pPr lvl="1"/>
            <a:r>
              <a:rPr lang="en-US" dirty="0"/>
              <a:t>Division done without decimals</a:t>
            </a:r>
          </a:p>
          <a:p>
            <a:pPr lvl="1"/>
            <a:r>
              <a:rPr lang="en-US" dirty="0"/>
              <a:t>And the remainder is discarded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7714764" y="3588249"/>
            <a:ext cx="540164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8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Integer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Integer division uses double slashes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/ 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//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/ 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// 8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 // 17 // 5 =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0.25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829" y="5978884"/>
            <a:ext cx="343639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evaluate from left to right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431758" y="6209716"/>
            <a:ext cx="3217071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13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Mod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“modulo” or “modulus”</a:t>
            </a:r>
          </a:p>
          <a:p>
            <a:pPr lvl="3"/>
            <a:endParaRPr lang="en-US" sz="1400" dirty="0"/>
          </a:p>
          <a:p>
            <a:r>
              <a:rPr lang="en-US" dirty="0"/>
              <a:t>Example: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17 % 5 = 2</a:t>
            </a:r>
          </a:p>
          <a:p>
            <a:pPr lvl="1"/>
            <a:r>
              <a:rPr lang="en-US" dirty="0"/>
              <a:t>What do you think mod does?</a:t>
            </a:r>
          </a:p>
          <a:p>
            <a:pPr lvl="3"/>
            <a:endParaRPr lang="en-US" sz="1400" dirty="0"/>
          </a:p>
          <a:p>
            <a:r>
              <a:rPr lang="en-US" dirty="0"/>
              <a:t>Remember division in grade school?</a:t>
            </a:r>
          </a:p>
          <a:p>
            <a:pPr lvl="3"/>
            <a:endParaRPr lang="en-US" sz="1400" dirty="0"/>
          </a:p>
          <a:p>
            <a:r>
              <a:rPr lang="en-US" dirty="0"/>
              <a:t>Modulo gives you the remainder</a:t>
            </a:r>
          </a:p>
          <a:p>
            <a:pPr lvl="1"/>
            <a:r>
              <a:rPr lang="en-US" dirty="0"/>
              <a:t>The “opposite” of integer division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111" y="3636377"/>
            <a:ext cx="1333500" cy="24288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327120" y="3588248"/>
            <a:ext cx="311555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0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Mod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 uses the percent sign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/>
              <a:t>)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  % 5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 % 9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16 % 6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23 % 4    =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48692451673 % 2 =</a:t>
            </a: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8753" y="3489165"/>
            <a:ext cx="3080084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	  1</a:t>
            </a:r>
          </a:p>
        </p:txBody>
      </p:sp>
    </p:spTree>
    <p:extLst>
      <p:ext uri="{BB962C8B-B14F-4D97-AF65-F5344CB8AC3E}">
        <p14:creationId xmlns:p14="http://schemas.microsoft.com/office/powerpoint/2010/main" val="370988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 of a modulo operation will always be:</a:t>
            </a:r>
          </a:p>
          <a:p>
            <a:pPr lvl="1"/>
            <a:r>
              <a:rPr lang="en-US" dirty="0"/>
              <a:t>Positive</a:t>
            </a:r>
          </a:p>
          <a:p>
            <a:pPr lvl="1"/>
            <a:r>
              <a:rPr lang="en-US" dirty="0"/>
              <a:t>No less than 0</a:t>
            </a:r>
          </a:p>
          <a:p>
            <a:pPr lvl="1"/>
            <a:r>
              <a:rPr lang="en-US" dirty="0"/>
              <a:t>No more than the divisor minus 1</a:t>
            </a:r>
          </a:p>
          <a:p>
            <a:pPr lvl="3"/>
            <a:endParaRPr lang="en-US" dirty="0"/>
          </a:p>
          <a:p>
            <a:r>
              <a:rPr lang="en-US" sz="2800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  % 3  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21 % 3  =</a:t>
            </a:r>
            <a:endParaRPr lang="en-US" sz="2400" dirty="0"/>
          </a:p>
          <a:p>
            <a:pPr marL="971550" lvl="1" indent="-514350">
              <a:buFont typeface="+mj-lt"/>
              <a:buAutoNum type="arabicPeriod"/>
            </a:pPr>
            <a:r>
              <a:rPr lang="en-US" sz="2400" dirty="0"/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13 % 3  =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7014" y="4930963"/>
            <a:ext cx="3080084" cy="137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spcBef>
                <a:spcPts val="700"/>
              </a:spcBef>
            </a:pP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>
              <a:spcBef>
                <a:spcPts val="700"/>
              </a:spcBef>
            </a:pP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92892" y="5811745"/>
            <a:ext cx="240968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less than zero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3874168" y="5620896"/>
            <a:ext cx="2318724" cy="42168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92892" y="4532451"/>
            <a:ext cx="2409687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 more than the divisor minus 1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>
            <a:off x="3874168" y="4947950"/>
            <a:ext cx="2318724" cy="2169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Exponentiation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“Exponentiation” is just another word for raising one number to the power of another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binary8    = 2 ** 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squareArea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length **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cubeVolume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length **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squareRoot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** 0.5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13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Operators in Python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70088"/>
          <a:ext cx="82296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06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789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Addition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Multiplication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//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Integer division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Modulo</a:t>
                      </a:r>
                      <a:r>
                        <a:rPr lang="en-US" sz="2800" baseline="0" dirty="0"/>
                        <a:t>  (remainder)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Exponentiation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5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 (Arithmetic)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Expressions are evaluated in what direction?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can change this ordering?</a:t>
            </a:r>
          </a:p>
          <a:p>
            <a:pPr lvl="1"/>
            <a:r>
              <a:rPr lang="en-US" dirty="0"/>
              <a:t>Parentheses!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69563" y="2021080"/>
            <a:ext cx="3372853" cy="59919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3200" dirty="0">
                <a:solidFill>
                  <a:prstClr val="black"/>
                </a:solidFill>
                <a:latin typeface="Calibri"/>
              </a:rPr>
              <a:t>from left to right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72127" y="2636242"/>
          <a:ext cx="6096000" cy="2072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Operator(s)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highest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lowest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53273" y="3153778"/>
            <a:ext cx="3080084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</p:txBody>
      </p:sp>
    </p:spTree>
    <p:extLst>
      <p:ext uri="{BB962C8B-B14F-4D97-AF65-F5344CB8AC3E}">
        <p14:creationId xmlns:p14="http://schemas.microsoft.com/office/powerpoint/2010/main" val="34583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  <a:p>
            <a:pPr lvl="1"/>
            <a:r>
              <a:rPr lang="en-US" dirty="0"/>
              <a:t>Rules for naming</a:t>
            </a:r>
          </a:p>
          <a:p>
            <a:pPr lvl="1"/>
            <a:r>
              <a:rPr lang="en-US" dirty="0"/>
              <a:t>Different types</a:t>
            </a:r>
          </a:p>
          <a:p>
            <a:pPr lvl="1"/>
            <a:r>
              <a:rPr lang="en-US" dirty="0"/>
              <a:t>How to use them</a:t>
            </a:r>
          </a:p>
          <a:p>
            <a:r>
              <a:rPr lang="en-US" dirty="0"/>
              <a:t>Printing output to the screen</a:t>
            </a:r>
          </a:p>
          <a:p>
            <a:r>
              <a:rPr lang="en-US" dirty="0"/>
              <a:t>Getting input from the user</a:t>
            </a:r>
          </a:p>
          <a:p>
            <a:r>
              <a:rPr lang="en-US" dirty="0"/>
              <a:t>Written programs vs Python interpreter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20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Floating Point Errors</a:t>
            </a:r>
          </a:p>
        </p:txBody>
      </p:sp>
    </p:spTree>
    <p:extLst>
      <p:ext uri="{BB962C8B-B14F-4D97-AF65-F5344CB8AC3E}">
        <p14:creationId xmlns:p14="http://schemas.microsoft.com/office/powerpoint/2010/main" val="166100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Division: Floats and Integers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66289" cy="4517689"/>
          </a:xfrm>
        </p:spPr>
        <p:txBody>
          <a:bodyPr/>
          <a:lstStyle/>
          <a:p>
            <a:r>
              <a:rPr lang="en-US" dirty="0"/>
              <a:t>Floats (decimals) and integers (whole numbers) behave in two different ways in Python</a:t>
            </a:r>
          </a:p>
          <a:p>
            <a:pPr lvl="1"/>
            <a:r>
              <a:rPr lang="en-US" dirty="0"/>
              <a:t>And in many other programming languages</a:t>
            </a:r>
          </a:p>
          <a:p>
            <a:pPr lvl="3"/>
            <a:endParaRPr lang="en-US" dirty="0"/>
          </a:p>
          <a:p>
            <a:r>
              <a:rPr lang="en-US" dirty="0"/>
              <a:t>Biggest difference is how their division works</a:t>
            </a:r>
          </a:p>
          <a:p>
            <a:pPr lvl="1"/>
            <a:r>
              <a:rPr lang="en-US" dirty="0"/>
              <a:t>Python 3 automatically performs decimal division</a:t>
            </a:r>
          </a:p>
          <a:p>
            <a:pPr lvl="2"/>
            <a:r>
              <a:rPr lang="en-US" sz="2800" dirty="0"/>
              <a:t>For both integers and floats</a:t>
            </a:r>
            <a:endParaRPr lang="en-US" dirty="0"/>
          </a:p>
          <a:p>
            <a:pPr lvl="1"/>
            <a:r>
              <a:rPr lang="en-US" dirty="0"/>
              <a:t>Have to explicitly call integer division</a:t>
            </a:r>
            <a:endParaRPr lang="en-US" sz="32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23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 / 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 //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// 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2961" y="2538669"/>
            <a:ext cx="4608048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1.3333333333333333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4.0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66022" y="3635066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66022" y="4653740"/>
            <a:ext cx="955768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Rounding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we need to approximate the representation of numbers</a:t>
            </a:r>
          </a:p>
          <a:p>
            <a:pPr lvl="1"/>
            <a:r>
              <a:rPr lang="en-US" dirty="0"/>
              <a:t>0.66666666666666666666666667…</a:t>
            </a:r>
          </a:p>
          <a:p>
            <a:pPr lvl="1"/>
            <a:r>
              <a:rPr lang="en-US" dirty="0"/>
              <a:t>3.14159265358979323846264338328…</a:t>
            </a:r>
          </a:p>
          <a:p>
            <a:pPr lvl="3"/>
            <a:endParaRPr lang="en-US" dirty="0"/>
          </a:p>
          <a:p>
            <a:r>
              <a:rPr lang="en-US" dirty="0"/>
              <a:t>We know that this can lead to incorrect</a:t>
            </a:r>
            <a:br>
              <a:rPr lang="en-US" dirty="0"/>
            </a:br>
            <a:r>
              <a:rPr lang="en-US" dirty="0"/>
              <a:t>answers when doing calculations later</a:t>
            </a:r>
          </a:p>
          <a:p>
            <a:pPr lvl="1"/>
            <a:r>
              <a:rPr lang="en-US" dirty="0"/>
              <a:t>Something similar happens when numbers </a:t>
            </a:r>
            <a:br>
              <a:rPr lang="en-US" dirty="0"/>
            </a:br>
            <a:r>
              <a:rPr lang="en-US" dirty="0"/>
              <a:t>are stored in a computer’s memory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18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 Arithmetic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52788" cy="4517689"/>
          </a:xfrm>
        </p:spPr>
        <p:txBody>
          <a:bodyPr/>
          <a:lstStyle/>
          <a:p>
            <a:r>
              <a:rPr lang="en-US" dirty="0"/>
              <a:t>What do the following expressions evaluate to?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/  3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 /  7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1.99 + 0.12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0.99 + 0.12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1.13 * 1.19</a:t>
            </a:r>
          </a:p>
          <a:p>
            <a:pPr marL="971550" lvl="1" indent="-514350">
              <a:buFont typeface="+mj-lt"/>
              <a:buAutoNum type="arabicPeriod"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5071" y="2538669"/>
            <a:ext cx="5038929" cy="260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2.6666666666666667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0.7142857142857143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2.11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1.1099999999999999</a:t>
            </a:r>
          </a:p>
          <a:p>
            <a:pPr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1.3446999999999998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189581" y="3099790"/>
            <a:ext cx="1324942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27325" y="2588861"/>
            <a:ext cx="887197" cy="37510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28646" y="4069086"/>
            <a:ext cx="4158154" cy="1075425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5114" y="5280337"/>
            <a:ext cx="55893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Because computers store floats differently than whole numbers, they sometimes run into different 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kind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s </a:t>
            </a:r>
            <a:r>
              <a:rPr lang="en-US" sz="2400" dirty="0">
                <a:latin typeface="+mj-lt"/>
                <a:cs typeface="Courier New" panose="02070309020205020404" pitchFamily="49" charset="0"/>
              </a:rPr>
              <a:t>of rounding errors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0470" y="5036441"/>
            <a:ext cx="18824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What’s going on here???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Floating Point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fix floating point errors?</a:t>
            </a:r>
          </a:p>
          <a:p>
            <a:pPr lvl="1"/>
            <a:r>
              <a:rPr lang="en-US" sz="3200" dirty="0"/>
              <a:t>You can’t!</a:t>
            </a:r>
          </a:p>
          <a:p>
            <a:pPr marL="457200" lvl="1" indent="0">
              <a:buNone/>
            </a:pPr>
            <a:r>
              <a:rPr lang="en-US" altLang="ja-JP" b="1" dirty="0"/>
              <a:t>    ¯\_(</a:t>
            </a:r>
            <a:r>
              <a:rPr lang="ja-JP" altLang="en-US" dirty="0"/>
              <a:t>ツ</a:t>
            </a:r>
            <a:r>
              <a:rPr lang="en-US" altLang="ja-JP" b="1" dirty="0"/>
              <a:t>)_/¯</a:t>
            </a:r>
            <a:endParaRPr lang="en-US" b="1" dirty="0"/>
          </a:p>
          <a:p>
            <a:pPr lvl="1"/>
            <a:r>
              <a:rPr lang="en-US" dirty="0"/>
              <a:t>They’re present in every single programming language that uses the float data type</a:t>
            </a:r>
          </a:p>
          <a:p>
            <a:pPr lvl="3"/>
            <a:endParaRPr lang="en-US" dirty="0"/>
          </a:p>
          <a:p>
            <a:r>
              <a:rPr lang="en-US" dirty="0"/>
              <a:t>Just be aware that the problem exists</a:t>
            </a:r>
          </a:p>
          <a:p>
            <a:pPr lvl="1"/>
            <a:r>
              <a:rPr lang="en-US" dirty="0"/>
              <a:t>Don’t rely on having exact numerical representations when using floats in Python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90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07407E-6 L 0.00086 -0.0338 " pathEditMode="relative" rAng="0" ptsTypes="AA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690"/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 Operators</a:t>
            </a:r>
          </a:p>
        </p:txBody>
      </p:sp>
    </p:spTree>
    <p:extLst>
      <p:ext uri="{BB962C8B-B14F-4D97-AF65-F5344CB8AC3E}">
        <p14:creationId xmlns:p14="http://schemas.microsoft.com/office/powerpoint/2010/main" val="121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assignment operators </a:t>
            </a:r>
          </a:p>
          <a:p>
            <a:pPr lvl="1"/>
            <a:r>
              <a:rPr lang="en-US" dirty="0"/>
              <a:t>Contain a single equal sign</a:t>
            </a:r>
          </a:p>
          <a:p>
            <a:pPr lvl="1"/>
            <a:r>
              <a:rPr lang="en-US" dirty="0"/>
              <a:t>Must have a variable on the left side</a:t>
            </a:r>
          </a:p>
          <a:p>
            <a:pPr lvl="3"/>
            <a:endParaRPr lang="en-US" dirty="0"/>
          </a:p>
          <a:p>
            <a:r>
              <a:rPr lang="en-US" dirty="0"/>
              <a:t>Examples: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numDogs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18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totalTax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= income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taxBracket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numPizzas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(people // 4) + 1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3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with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simplify statements like these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 = count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doubling = doubling * 2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By combining the arithmetic and assignment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 += 1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doubling *= 2</a:t>
            </a:r>
          </a:p>
          <a:p>
            <a:pPr lvl="3"/>
            <a:endParaRPr lang="en-US" dirty="0"/>
          </a:p>
          <a:p>
            <a:r>
              <a:rPr lang="en-US" dirty="0"/>
              <a:t>You can do this with any arithmetic operator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51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shortcuts assume that the variable is the </a:t>
            </a:r>
            <a:r>
              <a:rPr lang="en-US" u="sng" dirty="0"/>
              <a:t>first</a:t>
            </a:r>
            <a:r>
              <a:rPr lang="en-US" dirty="0"/>
              <a:t> thing after the assignment operator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</a:t>
            </a:r>
            <a:r>
              <a:rPr lang="en-US" sz="2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percent: 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convert the percentage to a decimal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/= 100</a:t>
            </a:r>
          </a:p>
          <a:p>
            <a:pPr lvl="3"/>
            <a:endParaRPr lang="en-US" dirty="0"/>
          </a:p>
          <a:p>
            <a:r>
              <a:rPr lang="en-US" dirty="0"/>
              <a:t>The last line is the same as this line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percent = percent / 100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70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</p:spTree>
    <p:extLst>
      <p:ext uri="{BB962C8B-B14F-4D97-AF65-F5344CB8AC3E}">
        <p14:creationId xmlns:p14="http://schemas.microsoft.com/office/powerpoint/2010/main" val="41003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  <a:p>
            <a:r>
              <a:rPr lang="en-US" dirty="0"/>
              <a:t>Relational operators</a:t>
            </a:r>
          </a:p>
          <a:p>
            <a:r>
              <a:rPr lang="en-US" dirty="0"/>
              <a:t>Equality operators</a:t>
            </a:r>
          </a:p>
          <a:p>
            <a:pPr lvl="1"/>
            <a:r>
              <a:rPr lang="en-US" sz="3200" dirty="0"/>
              <a:t>Are all the same thing</a:t>
            </a:r>
          </a:p>
          <a:p>
            <a:endParaRPr lang="en-US" dirty="0"/>
          </a:p>
          <a:p>
            <a:r>
              <a:rPr lang="en-US" dirty="0"/>
              <a:t>Include things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&gt;=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66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return a Boolean result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</a:t>
            </a:r>
            <a:r>
              <a:rPr lang="en-US" dirty="0"/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pPr lvl="1"/>
            <a:r>
              <a:rPr lang="en-US" dirty="0"/>
              <a:t>Indicates whether a relationship holds </a:t>
            </a:r>
            <a:br>
              <a:rPr lang="en-US" dirty="0"/>
            </a:br>
            <a:r>
              <a:rPr lang="en-US" dirty="0"/>
              <a:t>between their operands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695" y="5941074"/>
            <a:ext cx="137761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operands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2389" y="4825072"/>
            <a:ext cx="173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4698" y="4148662"/>
            <a:ext cx="287755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comparison 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478502" y="4379495"/>
            <a:ext cx="836196" cy="5224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00989" y="5305935"/>
            <a:ext cx="0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019926" y="5305935"/>
            <a:ext cx="1" cy="65445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60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comparisons asking?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&gt;= 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greater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/>
              <a:t>?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</a:t>
            </a:r>
            <a:r>
              <a:rPr lang="en-US" dirty="0"/>
              <a:t>equivalent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 in Python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17136" y="2224610"/>
          <a:ext cx="8309728" cy="3627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755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341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Less than (exclusive)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Less than or equal to</a:t>
                      </a:r>
                      <a:r>
                        <a:rPr lang="en-US" sz="2800" baseline="0" dirty="0"/>
                        <a:t> (inclusive)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Greater than (exclusive)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Greater than or equal to (inclusive)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Equivalent 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	Not equivalent</a:t>
                      </a:r>
                      <a:r>
                        <a:rPr lang="en-US" sz="2800" baseline="0" dirty="0"/>
                        <a:t> to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51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Examples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these evaluate to if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&lt;= 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/>
              <a:t>less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en-US" dirty="0"/>
              <a:t>less than or equal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/>
              <a:t>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Examples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these evaluate to if </a:t>
            </a:r>
            <a:br>
              <a:rPr lang="en-US" dirty="0"/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10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 = 20</a:t>
            </a:r>
            <a:r>
              <a:rPr lang="en-US" dirty="0"/>
              <a:t>?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 </a:t>
            </a:r>
            <a:r>
              <a:rPr lang="en-US" dirty="0"/>
              <a:t>equivalent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en-US" dirty="0"/>
              <a:t>equivalent to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20</a:t>
            </a:r>
            <a:r>
              <a:rPr lang="en-US" dirty="0"/>
              <a:t>?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91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vs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common mistake is to use the assignment operator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) in place of the relational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This is a </a:t>
            </a:r>
            <a:r>
              <a:rPr lang="en-US" u="sng" dirty="0"/>
              <a:t>very</a:t>
            </a:r>
            <a:r>
              <a:rPr lang="en-US" dirty="0"/>
              <a:t> common mistake to make!</a:t>
            </a:r>
          </a:p>
          <a:p>
            <a:endParaRPr lang="en-US" dirty="0"/>
          </a:p>
          <a:p>
            <a:r>
              <a:rPr lang="en-US" dirty="0"/>
              <a:t>This type of mistake will trigger an error in Python, but you may still make it on paper!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7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vs 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b</a:t>
            </a:r>
            <a:r>
              <a:rPr lang="en-US" dirty="0"/>
              <a:t> do?</a:t>
            </a:r>
          </a:p>
          <a:p>
            <a:pPr lvl="1"/>
            <a:r>
              <a:rPr lang="en-US" sz="3200" dirty="0"/>
              <a:t>Assigns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/>
              <a:t>the value stored in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pPr lvl="1"/>
            <a:r>
              <a:rPr lang="en-US" sz="3200" dirty="0"/>
              <a:t>Changes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/>
              <a:t>’s value to the value of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does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/>
              <a:t>do?</a:t>
            </a:r>
          </a:p>
          <a:p>
            <a:pPr lvl="1"/>
            <a:r>
              <a:rPr lang="en-US" sz="3200" dirty="0"/>
              <a:t>Checks if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/>
              <a:t>is equivalent to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pPr lvl="1"/>
            <a:r>
              <a:rPr lang="en-US" sz="3200" dirty="0"/>
              <a:t>Does </a:t>
            </a:r>
            <a:r>
              <a:rPr lang="en-US" sz="3200" u="sng" dirty="0"/>
              <a:t>not</a:t>
            </a:r>
            <a:r>
              <a:rPr lang="en-US" sz="3200" dirty="0"/>
              <a:t> change the value of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dirty="0"/>
              <a:t>or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60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Evaluating to Boolean Values</a:t>
            </a:r>
          </a:p>
        </p:txBody>
      </p:sp>
    </p:spTree>
    <p:extLst>
      <p:ext uri="{BB962C8B-B14F-4D97-AF65-F5344CB8AC3E}">
        <p14:creationId xmlns:p14="http://schemas.microsoft.com/office/powerpoint/2010/main" val="147680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learn Python’s operators</a:t>
            </a:r>
          </a:p>
          <a:p>
            <a:pPr lvl="1"/>
            <a:r>
              <a:rPr lang="en-US" dirty="0"/>
              <a:t>Arithmetic operators</a:t>
            </a:r>
          </a:p>
          <a:p>
            <a:pPr lvl="2"/>
            <a:r>
              <a:rPr lang="en-US" sz="2800" dirty="0"/>
              <a:t>Including mod and integer division</a:t>
            </a:r>
          </a:p>
          <a:p>
            <a:pPr lvl="1"/>
            <a:r>
              <a:rPr lang="en-US" dirty="0"/>
              <a:t>Assignment operators</a:t>
            </a:r>
          </a:p>
          <a:p>
            <a:pPr lvl="1"/>
            <a:r>
              <a:rPr lang="en-US" dirty="0"/>
              <a:t>Comparison operators</a:t>
            </a:r>
          </a:p>
          <a:p>
            <a:pPr lvl="1"/>
            <a:r>
              <a:rPr lang="en-US" dirty="0"/>
              <a:t>Boolean operators</a:t>
            </a:r>
          </a:p>
          <a:p>
            <a:pPr lvl="2"/>
            <a:endParaRPr lang="en-US" dirty="0"/>
          </a:p>
          <a:p>
            <a:r>
              <a:rPr lang="en-US" dirty="0"/>
              <a:t>To understand the order of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46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588"/>
            <a:ext cx="8229600" cy="1143000"/>
          </a:xfrm>
        </p:spPr>
        <p:txBody>
          <a:bodyPr/>
          <a:lstStyle/>
          <a:p>
            <a:r>
              <a:rPr lang="en-US" altLang="en-US" dirty="0">
                <a:ea typeface="ヒラギノ角ゴ Pro W3"/>
                <a:cs typeface="ヒラギノ角ゴ Pro W3"/>
              </a:rPr>
              <a:t>Comparison Operators and </a:t>
            </a:r>
            <a:br>
              <a:rPr lang="en-US" altLang="en-US" dirty="0">
                <a:ea typeface="ヒラギノ角ゴ Pro W3"/>
                <a:cs typeface="ヒラギノ角ゴ Pro W3"/>
              </a:rPr>
            </a:br>
            <a:r>
              <a:rPr lang="en-US" altLang="en-US" dirty="0">
                <a:ea typeface="ヒラギノ角ゴ Pro W3"/>
                <a:cs typeface="ヒラギノ角ゴ Pro W3"/>
              </a:rPr>
              <a:t>Simple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588"/>
            <a:ext cx="8229600" cy="4156799"/>
          </a:xfrm>
        </p:spPr>
        <p:txBody>
          <a:bodyPr/>
          <a:lstStyle/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altLang="en-US" dirty="0">
                <a:ea typeface="ヒラギノ角ゴ Pro W3"/>
                <a:cs typeface="ヒラギノ角ゴ Pro W3"/>
              </a:rPr>
              <a:t>Examples:</a:t>
            </a: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8 &lt; 15     </a:t>
            </a:r>
            <a:r>
              <a:rPr lang="en-US" altLang="en-US" sz="3200" dirty="0">
                <a:ea typeface="ヒラギノ角ゴ Pro W3"/>
              </a:rPr>
              <a:t>evaluates to</a:t>
            </a:r>
            <a:endParaRPr lang="en-US" altLang="en-US" sz="3200" b="1" dirty="0">
              <a:latin typeface="Courier New" panose="02070309020205020404" pitchFamily="49" charset="0"/>
              <a:ea typeface="ヒラギノ角ゴ Pro W3"/>
              <a:cs typeface="Courier New" panose="02070309020205020404" pitchFamily="49" charset="0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6 != 6     </a:t>
            </a:r>
            <a:r>
              <a:rPr lang="en-US" altLang="en-US" sz="3200" dirty="0">
                <a:ea typeface="ヒラギノ角ゴ Pro W3"/>
              </a:rPr>
              <a:t>evaluates 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2.5 &gt; 5.8  </a:t>
            </a:r>
            <a:r>
              <a:rPr lang="en-US" altLang="en-US" sz="3200" dirty="0">
                <a:ea typeface="ヒラギノ角ゴ Pro W3"/>
              </a:rPr>
              <a:t>evaluates 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marL="457200" lvl="1" indent="0" eaLnBrk="1" hangingPunct="1">
              <a:buNone/>
            </a:pPr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</a:rPr>
              <a:t>4.0 == 4   </a:t>
            </a:r>
            <a:r>
              <a:rPr lang="en-US" altLang="en-US" sz="3200" dirty="0">
                <a:ea typeface="ヒラギノ角ゴ Pro W3"/>
              </a:rPr>
              <a:t>evaluates to</a:t>
            </a:r>
            <a:endParaRPr lang="en-US" altLang="en-US" sz="3200" dirty="0">
              <a:latin typeface="Courier New" panose="02070309020205020404" pitchFamily="49" charset="0"/>
              <a:ea typeface="ヒラギノ角ゴ Pro W3"/>
            </a:endParaRPr>
          </a:p>
          <a:p>
            <a:pPr lvl="1" eaLnBrk="1" hangingPunct="1"/>
            <a:endParaRPr lang="en-US" altLang="en-US" dirty="0">
              <a:latin typeface="Courier New" panose="02070309020205020404" pitchFamily="49" charset="0"/>
              <a:ea typeface="ヒラギノ角ゴ Pro W3"/>
            </a:endParaRPr>
          </a:p>
          <a:p>
            <a:pPr eaLnBrk="1" hangingPunct="1"/>
            <a:endParaRPr lang="en-US" altLang="en-US" dirty="0">
              <a:ea typeface="ヒラギノ角ゴ Pro W3"/>
              <a:cs typeface="ヒラギノ角ゴ Pro W3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4044" y="321933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54044" y="3815266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54044" y="4401772"/>
            <a:ext cx="1478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4043" y="4969853"/>
            <a:ext cx="12820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latin typeface="Courier New" panose="02070309020205020404" pitchFamily="49" charset="0"/>
                <a:ea typeface="ヒラギノ角ゴ Pro W3"/>
                <a:cs typeface="Courier New" panose="02070309020205020404" pitchFamily="49" charset="0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1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“Value” of Boolean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we discuss Boolean outputs, we use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True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False</a:t>
            </a:r>
          </a:p>
          <a:p>
            <a:r>
              <a:rPr lang="en-US" dirty="0"/>
              <a:t>We can also think of it in terms of 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1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lvl="2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  =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 =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59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“Value” of Boolean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Other data types can also be seen as </a:t>
            </a:r>
            <a:br>
              <a:rPr lang="en-US" dirty="0"/>
            </a:br>
            <a:r>
              <a:rPr lang="en-US" dirty="0"/>
              <a:t>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” or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” in Python</a:t>
            </a:r>
          </a:p>
          <a:p>
            <a:pPr lvl="3"/>
            <a:endParaRPr lang="en-US" dirty="0"/>
          </a:p>
          <a:p>
            <a:r>
              <a:rPr lang="en-US" dirty="0"/>
              <a:t>Anything empty or zero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r>
              <a:rPr lang="en-US" dirty="0"/>
              <a:t> (empty string),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,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</a:p>
          <a:p>
            <a:r>
              <a:rPr lang="en-US" dirty="0"/>
              <a:t>Everything else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81.3</a:t>
            </a:r>
            <a:r>
              <a:rPr lang="en-US" dirty="0"/>
              <a:t>,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77</a:t>
            </a:r>
            <a:r>
              <a:rPr lang="en-US" dirty="0"/>
              <a:t>,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-5</a:t>
            </a:r>
            <a:r>
              <a:rPr lang="en-US" dirty="0"/>
              <a:t>,    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"zero"</a:t>
            </a:r>
            <a:r>
              <a:rPr lang="en-US" dirty="0"/>
              <a:t>,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0.01</a:t>
            </a:r>
          </a:p>
          <a:p>
            <a:pPr lvl="1"/>
            <a:r>
              <a:rPr lang="en-US" dirty="0"/>
              <a:t>Even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"0"</a:t>
            </a:r>
            <a:r>
              <a:rPr lang="en-US" dirty="0"/>
              <a:t> and </a:t>
            </a:r>
            <a:r>
              <a:rPr lang="en-US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"False"</a:t>
            </a:r>
            <a:r>
              <a:rPr lang="en-US" dirty="0"/>
              <a:t> evaluate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7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</p:spTree>
    <p:extLst>
      <p:ext uri="{BB962C8B-B14F-4D97-AF65-F5344CB8AC3E}">
        <p14:creationId xmlns:p14="http://schemas.microsoft.com/office/powerpoint/2010/main" val="698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also called Boolean operators</a:t>
            </a:r>
          </a:p>
          <a:p>
            <a:r>
              <a:rPr lang="en-US" dirty="0"/>
              <a:t>There are three logical operators: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  <a:p>
            <a:pPr lvl="3"/>
            <a:endParaRPr lang="en-US" dirty="0"/>
          </a:p>
          <a:p>
            <a:r>
              <a:rPr lang="en-US" dirty="0"/>
              <a:t>They let us build complex Boolean expressions</a:t>
            </a:r>
          </a:p>
          <a:p>
            <a:pPr lvl="1"/>
            <a:r>
              <a:rPr lang="en-US" sz="3200" dirty="0"/>
              <a:t>By combining simpler Boolean expressions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06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/>
              <a:t> to be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/>
              <a:t>, both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and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45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0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bool1 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and b</a:t>
            </a:r>
            <a:r>
              <a:rPr lang="en-US" sz="2800" dirty="0"/>
              <a:t> to be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/>
              <a:t>, both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and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Practice with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ex1 = a &lt; b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ex2 = a &lt; b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&lt; c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ex3 = (a + b == c)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– 10 == a) \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pt-BR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 / 3 == a)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(ex1, ex2, ex3)</a:t>
            </a:r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103" y="2021652"/>
            <a:ext cx="4175671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3869103" y="2611342"/>
            <a:ext cx="1374107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9" name="Rectangle 8"/>
          <p:cNvSpPr/>
          <p:nvPr/>
        </p:nvSpPr>
        <p:spPr>
          <a:xfrm>
            <a:off x="5243210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17317" y="2611342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8698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/>
              <a:t> to be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/>
              <a:t>, either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807120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7120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7120" y="441052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7120" y="4814919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19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bool2 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800" dirty="0"/>
              <a:t>For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or b</a:t>
            </a:r>
            <a:r>
              <a:rPr lang="en-US" sz="2800" dirty="0"/>
              <a:t> to be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/>
              <a:t>, either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800" dirty="0"/>
              <a:t> or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800" dirty="0"/>
              <a:t> must be true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49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6096000" cy="1981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  <a:endParaRPr lang="en-US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9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Quiz!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"Hello World!" = message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0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tabLst>
                <a:tab pos="18288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/>
              <a:t>calculates the Boolean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	returns the opposite of that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50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9784" y="361518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89784" y="4015236"/>
            <a:ext cx="1239252" cy="323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15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 –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Let’s evaluate this 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bool3 =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tabLst>
                <a:tab pos="1828800" algn="l"/>
              </a:tabLst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a </a:t>
            </a:r>
            <a:r>
              <a:rPr lang="en-US" dirty="0"/>
              <a:t>calculates the Boolean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</a:t>
            </a:r>
            <a:br>
              <a:rPr lang="en-US" dirty="0"/>
            </a:br>
            <a:r>
              <a:rPr lang="en-US" dirty="0"/>
              <a:t>	returns the opposite of that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51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99485" y="3190458"/>
          <a:ext cx="4064000" cy="11887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Value of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bool3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False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put multiple operators together!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bool4 = a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(b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c)</a:t>
            </a:r>
          </a:p>
          <a:p>
            <a:endParaRPr lang="en-US" dirty="0"/>
          </a:p>
          <a:p>
            <a:r>
              <a:rPr lang="en-US" dirty="0"/>
              <a:t>What does Python do first?</a:t>
            </a:r>
          </a:p>
          <a:p>
            <a:pPr lvl="1"/>
            <a:r>
              <a:rPr lang="en-US" dirty="0"/>
              <a:t>Computes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(b or c)</a:t>
            </a:r>
          </a:p>
          <a:p>
            <a:pPr lvl="1"/>
            <a:r>
              <a:rPr lang="en-US" dirty="0"/>
              <a:t>Then computes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 and </a:t>
            </a:r>
            <a:r>
              <a:rPr lang="en-US" dirty="0"/>
              <a:t>the result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9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" y="826364"/>
            <a:ext cx="9035716" cy="1143000"/>
          </a:xfrm>
        </p:spPr>
        <p:txBody>
          <a:bodyPr/>
          <a:lstStyle/>
          <a:p>
            <a:r>
              <a:rPr lang="en-US" dirty="0"/>
              <a:t>Practice with Comparisons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32658" cy="4517689"/>
          </a:xfrm>
        </p:spPr>
        <p:txBody>
          <a:bodyPr/>
          <a:lstStyle/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20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30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bool1 =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bool2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 != c)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bool3 =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(a &gt; b)</a:t>
            </a: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bool4 = (a % b == 2)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((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4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pt-BR" sz="24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endParaRPr lang="pt-BR" sz="28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SzPct val="110000"/>
              <a:buNone/>
            </a:pPr>
            <a:r>
              <a:rPr lang="pt-BR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pt-BR" sz="28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(bool1, bool2, bool3, bool4)</a:t>
            </a:r>
          </a:p>
          <a:p>
            <a:endParaRPr lang="en-US" sz="28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9660" y="2021652"/>
            <a:ext cx="59630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+mj-lt"/>
                <a:cs typeface="Courier New" panose="02070309020205020404" pitchFamily="49" charset="0"/>
              </a:rPr>
              <a:t>output:</a:t>
            </a:r>
          </a:p>
          <a:p>
            <a:r>
              <a:rPr lang="en-US" sz="3600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9662" y="2611342"/>
            <a:ext cx="1646332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15993" y="2611338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264205" y="2611342"/>
            <a:ext cx="1588113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890099" y="2611340"/>
            <a:ext cx="1374106" cy="742449"/>
          </a:xfrm>
          <a:prstGeom prst="rect">
            <a:avLst/>
          </a:prstGeom>
          <a:noFill/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85696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Operations (All)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54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24649"/>
              </p:ext>
            </p:extLst>
          </p:nvPr>
        </p:nvGraphicFramePr>
        <p:xfrm>
          <a:off x="1553273" y="1824355"/>
          <a:ext cx="6096000" cy="457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Operator(s)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Priority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highest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prstClr val="black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lowest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34419" y="2341891"/>
            <a:ext cx="308008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 /  //  %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   -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    &lt;=    &gt;</a:t>
            </a:r>
            <a:b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&gt;=   !=   ==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algn="ctr">
              <a:spcBef>
                <a:spcPts val="700"/>
              </a:spcBef>
            </a:pPr>
            <a:r>
              <a:rPr 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10834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CTRL+K</a:t>
            </a:r>
          </a:p>
          <a:p>
            <a:pPr lvl="1"/>
            <a:r>
              <a:rPr lang="en-US" dirty="0"/>
              <a:t>“Kill” from the cursor to the end of the line</a:t>
            </a:r>
          </a:p>
          <a:p>
            <a:pPr lvl="2"/>
            <a:r>
              <a:rPr lang="en-US" dirty="0"/>
              <a:t>Cuts the text (saves it to the “kill ring”)</a:t>
            </a:r>
          </a:p>
          <a:p>
            <a:pPr lvl="1"/>
            <a:r>
              <a:rPr lang="en-US" dirty="0"/>
              <a:t>Hit twice to get the “enter” at the end too</a:t>
            </a:r>
          </a:p>
          <a:p>
            <a:pPr lvl="3"/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CTRL+Y</a:t>
            </a:r>
          </a:p>
          <a:p>
            <a:pPr lvl="1"/>
            <a:r>
              <a:rPr lang="en-US" dirty="0"/>
              <a:t>“Yank” the killed text back from the dead</a:t>
            </a:r>
          </a:p>
          <a:p>
            <a:pPr lvl="2"/>
            <a:r>
              <a:rPr lang="en-US" dirty="0"/>
              <a:t>Pastes the text (from the “kill ring”)</a:t>
            </a:r>
          </a:p>
          <a:p>
            <a:pPr lvl="1"/>
            <a:r>
              <a:rPr lang="en-US" dirty="0"/>
              <a:t>Press multiple times to paste the text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Daily emacs Shortcut</a:t>
            </a:r>
          </a:p>
        </p:txBody>
      </p:sp>
    </p:spTree>
    <p:extLst>
      <p:ext uri="{BB962C8B-B14F-4D97-AF65-F5344CB8AC3E}">
        <p14:creationId xmlns:p14="http://schemas.microsoft.com/office/powerpoint/2010/main" val="33237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dirty="0"/>
              <a:t>Your discussions start this week!</a:t>
            </a:r>
          </a:p>
          <a:p>
            <a:pPr lvl="1"/>
            <a:r>
              <a:rPr lang="en-US" dirty="0"/>
              <a:t>Go to your scheduled location and time</a:t>
            </a:r>
          </a:p>
          <a:p>
            <a:endParaRPr lang="en-US" dirty="0"/>
          </a:p>
          <a:p>
            <a:r>
              <a:rPr lang="en-US" dirty="0"/>
              <a:t>HW 1 is </a:t>
            </a:r>
            <a:r>
              <a:rPr lang="en-US" dirty="0" smtClean="0"/>
              <a:t>due Friday, Sept 14th </a:t>
            </a:r>
            <a:r>
              <a:rPr lang="en-US" dirty="0"/>
              <a:t>at 8:59:59 PM</a:t>
            </a:r>
          </a:p>
          <a:p>
            <a:pPr lvl="1"/>
            <a:r>
              <a:rPr lang="en-US" dirty="0"/>
              <a:t>You must first complete the </a:t>
            </a:r>
            <a:br>
              <a:rPr lang="en-US" dirty="0"/>
            </a:br>
            <a:r>
              <a:rPr lang="en-US" dirty="0"/>
              <a:t>Syllabus and Course Website Quiz to see it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85786" y="2434891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86" y="2941434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86" y="3447977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786" y="3954520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786" y="4461063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86" y="4967606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4400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86" y="5474148"/>
            <a:ext cx="1034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sym typeface="Wingdings"/>
              </a:rPr>
              <a:t>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 Quiz!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0074" cy="4156799"/>
          </a:xfrm>
        </p:spPr>
        <p:txBody>
          <a:bodyPr/>
          <a:lstStyle/>
          <a:p>
            <a:r>
              <a:rPr lang="en-US" dirty="0"/>
              <a:t>Which of the following examples are correct?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500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numStudents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500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numCookies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cookiePrice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total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mpg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miles_driven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/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gallons_used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"Hello World!" = message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_CMSC201_doge_ = "Very learning"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60 * hours = days * 24 * 60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Python’s Operators</a:t>
            </a:r>
          </a:p>
        </p:txBody>
      </p:sp>
    </p:spTree>
    <p:extLst>
      <p:ext uri="{BB962C8B-B14F-4D97-AF65-F5344CB8AC3E}">
        <p14:creationId xmlns:p14="http://schemas.microsoft.com/office/powerpoint/2010/main" val="299944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Basic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90547" cy="4156799"/>
          </a:xfrm>
        </p:spPr>
        <p:txBody>
          <a:bodyPr/>
          <a:lstStyle/>
          <a:p>
            <a:r>
              <a:rPr lang="en-US" b="1" i="1" dirty="0"/>
              <a:t>Operators</a:t>
            </a:r>
            <a:r>
              <a:rPr lang="en-US" dirty="0"/>
              <a:t> are the constructs which can manipulate and evaluate our data</a:t>
            </a:r>
          </a:p>
          <a:p>
            <a:endParaRPr lang="en-US" dirty="0"/>
          </a:p>
          <a:p>
            <a:r>
              <a:rPr lang="en-US" dirty="0"/>
              <a:t>Consider the expression: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4 + 5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0774" y="5125288"/>
            <a:ext cx="127534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operator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>
            <a:endCxn id="12" idx="0"/>
          </p:cNvCxnSpPr>
          <p:nvPr/>
        </p:nvCxnSpPr>
        <p:spPr>
          <a:xfrm>
            <a:off x="3573379" y="4702805"/>
            <a:ext cx="405069" cy="42248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62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Operators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/>
              <a:t>Assignment 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/>
              <a:t>Logical 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/>
              <a:t>Bitwise Operators</a:t>
            </a:r>
          </a:p>
          <a:p>
            <a:r>
              <a:rPr lang="en-US" dirty="0"/>
              <a:t>Identity 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6205" y="2745354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68406" y="2060791"/>
            <a:ext cx="4010983" cy="2200125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9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12287</TotalTime>
  <Words>1892</Words>
  <Application>Microsoft Office PowerPoint</Application>
  <PresentationFormat>On-screen Show (4:3)</PresentationFormat>
  <Paragraphs>630</Paragraphs>
  <Slides>56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4" baseType="lpstr">
      <vt:lpstr>ＭＳ Ｐゴシック</vt:lpstr>
      <vt:lpstr>ヒラギノ角ゴ Pro W3</vt:lpstr>
      <vt:lpstr>Arial</vt:lpstr>
      <vt:lpstr>Calibri</vt:lpstr>
      <vt:lpstr>Courier New</vt:lpstr>
      <vt:lpstr>Times New Roman</vt:lpstr>
      <vt:lpstr>Wingdings</vt:lpstr>
      <vt:lpstr>Office Theme</vt:lpstr>
      <vt:lpstr>CMSC201  Computer Science I for Majors  Lecture 03 – Operators</vt:lpstr>
      <vt:lpstr>Last Class We Covered</vt:lpstr>
      <vt:lpstr>Any Questions from Last Time?</vt:lpstr>
      <vt:lpstr>Today’s Objectives</vt:lpstr>
      <vt:lpstr>Pop Quiz!</vt:lpstr>
      <vt:lpstr>Pop Quiz!</vt:lpstr>
      <vt:lpstr>Python’s Operators</vt:lpstr>
      <vt:lpstr>Python Basic Operators</vt:lpstr>
      <vt:lpstr>Types of Operators in Python</vt:lpstr>
      <vt:lpstr>Operators – Addition &amp; Subtraction</vt:lpstr>
      <vt:lpstr>Operators – Multiplication &amp; Division</vt:lpstr>
      <vt:lpstr>Operators – Integer Division</vt:lpstr>
      <vt:lpstr>Examples: Integer Division</vt:lpstr>
      <vt:lpstr>Operators – Mod</vt:lpstr>
      <vt:lpstr>Examples: Mod</vt:lpstr>
      <vt:lpstr>Modulo Answers</vt:lpstr>
      <vt:lpstr>Operators – Exponentiation</vt:lpstr>
      <vt:lpstr>Arithmetic Operators in Python</vt:lpstr>
      <vt:lpstr>Order of Operations (Arithmetic)</vt:lpstr>
      <vt:lpstr>Floating Point Errors</vt:lpstr>
      <vt:lpstr>Division: Floats and Integers</vt:lpstr>
      <vt:lpstr>Division Examples</vt:lpstr>
      <vt:lpstr>Rounding Errors</vt:lpstr>
      <vt:lpstr>Float Arithmetic Examples</vt:lpstr>
      <vt:lpstr>Handling Floating Point Errors</vt:lpstr>
      <vt:lpstr>Assignment Operators</vt:lpstr>
      <vt:lpstr>Basic Assignment</vt:lpstr>
      <vt:lpstr>Combining with Arithmetic</vt:lpstr>
      <vt:lpstr>Combined Assignments</vt:lpstr>
      <vt:lpstr>Comparison Operators</vt:lpstr>
      <vt:lpstr>Overview</vt:lpstr>
      <vt:lpstr>Comparison Operators</vt:lpstr>
      <vt:lpstr>Comparison Examples</vt:lpstr>
      <vt:lpstr>Comparison Operators in Python</vt:lpstr>
      <vt:lpstr>Comparison Examples (Continued)</vt:lpstr>
      <vt:lpstr>Comparison Examples (Continued)</vt:lpstr>
      <vt:lpstr>Comparison vs Assignment</vt:lpstr>
      <vt:lpstr>Equals vs Equivalence</vt:lpstr>
      <vt:lpstr>Evaluating to Boolean Values</vt:lpstr>
      <vt:lpstr>Comparison Operators and  Simple Data Types</vt:lpstr>
      <vt:lpstr>“Value” of Boolean Variables</vt:lpstr>
      <vt:lpstr>“Value” of Boolean Variables</vt:lpstr>
      <vt:lpstr>Logical Operators</vt:lpstr>
      <vt:lpstr>Logical Operators</vt:lpstr>
      <vt:lpstr>Logical Operators – and</vt:lpstr>
      <vt:lpstr>Logical Operators – and</vt:lpstr>
      <vt:lpstr>Practice with and</vt:lpstr>
      <vt:lpstr>Logical Operators – or</vt:lpstr>
      <vt:lpstr>Logical Operators – or</vt:lpstr>
      <vt:lpstr>Logical Operators – not</vt:lpstr>
      <vt:lpstr>Logical Operators – not</vt:lpstr>
      <vt:lpstr>Complex Expressions</vt:lpstr>
      <vt:lpstr>Practice with Comparisons</vt:lpstr>
      <vt:lpstr>Order of Operations (All)</vt:lpstr>
      <vt:lpstr>PowerPoint Presentation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150</cp:revision>
  <dcterms:created xsi:type="dcterms:W3CDTF">2014-05-05T14:25:42Z</dcterms:created>
  <dcterms:modified xsi:type="dcterms:W3CDTF">2018-09-10T15:10:31Z</dcterms:modified>
</cp:coreProperties>
</file>